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86" r:id="rId10"/>
    <p:sldId id="271" r:id="rId11"/>
    <p:sldId id="282" r:id="rId12"/>
    <p:sldId id="267" r:id="rId13"/>
    <p:sldId id="268" r:id="rId14"/>
    <p:sldId id="269" r:id="rId15"/>
    <p:sldId id="270" r:id="rId16"/>
    <p:sldId id="279" r:id="rId17"/>
    <p:sldId id="280" r:id="rId18"/>
    <p:sldId id="272" r:id="rId19"/>
    <p:sldId id="287" r:id="rId20"/>
    <p:sldId id="274" r:id="rId21"/>
    <p:sldId id="278" r:id="rId22"/>
    <p:sldId id="264" r:id="rId23"/>
    <p:sldId id="284" r:id="rId24"/>
    <p:sldId id="285" r:id="rId25"/>
    <p:sldId id="281" r:id="rId26"/>
    <p:sldId id="263" r:id="rId27"/>
    <p:sldId id="283" r:id="rId28"/>
    <p:sldId id="276" r:id="rId29"/>
    <p:sldId id="277" r:id="rId30"/>
    <p:sldId id="273" r:id="rId31"/>
    <p:sldId id="275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006138-FD90-411C-97C8-B6BD58717ED6}" type="datetimeFigureOut">
              <a:rPr lang="en-CA" smtClean="0"/>
              <a:t>2022-04-04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E64CFB-5C4E-48C0-A566-5BA5A8BD4DE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4252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Min value: Mississippi with 8310 reviews, max Nevada with 299,316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64CFB-5C4E-48C0-A566-5BA5A8BD4DE2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6258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Note: for Bad, Dirty is #19.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64CFB-5C4E-48C0-A566-5BA5A8BD4DE2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4646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Min value: RI with 16 hotels, max Texas with 218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64CFB-5C4E-48C0-A566-5BA5A8BD4DE2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5207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BD75A58E-DA16-45F6-88E4-DFEBDA6A48D5}" type="datetimeFigureOut">
              <a:rPr lang="en-CA" smtClean="0"/>
              <a:t>2022-04-04</a:t>
            </a:fld>
            <a:endParaRPr lang="en-CA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01B59AA-9591-4BF0-A687-B4E8B78B48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1072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A58E-DA16-45F6-88E4-DFEBDA6A48D5}" type="datetimeFigureOut">
              <a:rPr lang="en-CA" smtClean="0"/>
              <a:t>2022-04-04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B59AA-9591-4BF0-A687-B4E8B78B48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93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A58E-DA16-45F6-88E4-DFEBDA6A48D5}" type="datetimeFigureOut">
              <a:rPr lang="en-CA" smtClean="0"/>
              <a:t>2022-04-04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B59AA-9591-4BF0-A687-B4E8B78B48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5159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A58E-DA16-45F6-88E4-DFEBDA6A48D5}" type="datetimeFigureOut">
              <a:rPr lang="en-CA" smtClean="0"/>
              <a:t>2022-04-04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B59AA-9591-4BF0-A687-B4E8B78B48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6418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1784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2">
                  <a:lumMod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2">
                  <a:lumMod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2">
                  <a:lumMod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600">
                <a:solidFill>
                  <a:schemeClr val="tx2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BD75A58E-DA16-45F6-88E4-DFEBDA6A48D5}" type="datetimeFigureOut">
              <a:rPr lang="en-CA" smtClean="0"/>
              <a:t>2022-04-04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2080"/>
            <a:ext cx="2112264" cy="228600"/>
          </a:xfrm>
        </p:spPr>
        <p:txBody>
          <a:bodyPr/>
          <a:lstStyle/>
          <a:p>
            <a:fld id="{301B59AA-9591-4BF0-A687-B4E8B78B48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5817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A58E-DA16-45F6-88E4-DFEBDA6A48D5}" type="datetimeFigureOut">
              <a:rPr lang="en-CA" smtClean="0"/>
              <a:t>2022-04-04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B59AA-9591-4BF0-A687-B4E8B78B48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8123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A58E-DA16-45F6-88E4-DFEBDA6A48D5}" type="datetimeFigureOut">
              <a:rPr lang="en-CA" smtClean="0"/>
              <a:t>2022-04-04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B59AA-9591-4BF0-A687-B4E8B78B48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1294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A58E-DA16-45F6-88E4-DFEBDA6A48D5}" type="datetimeFigureOut">
              <a:rPr lang="en-CA" smtClean="0"/>
              <a:t>2022-04-04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B59AA-9591-4BF0-A687-B4E8B78B48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6593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A58E-DA16-45F6-88E4-DFEBDA6A48D5}" type="datetimeFigureOut">
              <a:rPr lang="en-CA" smtClean="0"/>
              <a:t>2022-04-04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B59AA-9591-4BF0-A687-B4E8B78B48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3578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A58E-DA16-45F6-88E4-DFEBDA6A48D5}" type="datetimeFigureOut">
              <a:rPr lang="en-CA" smtClean="0"/>
              <a:t>2022-04-04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CA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56032"/>
          </a:xfrm>
        </p:spPr>
        <p:txBody>
          <a:bodyPr/>
          <a:lstStyle/>
          <a:p>
            <a:fld id="{301B59AA-9591-4BF0-A687-B4E8B78B48D6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40588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BD75A58E-DA16-45F6-88E4-DFEBDA6A48D5}" type="datetimeFigureOut">
              <a:rPr lang="en-CA" smtClean="0"/>
              <a:t>2022-04-04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56032"/>
          </a:xfrm>
        </p:spPr>
        <p:txBody>
          <a:bodyPr/>
          <a:lstStyle/>
          <a:p>
            <a:fld id="{301B59AA-9591-4BF0-A687-B4E8B78B48D6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31233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D75A58E-DA16-45F6-88E4-DFEBDA6A48D5}" type="datetimeFigureOut">
              <a:rPr lang="en-CA" smtClean="0"/>
              <a:t>2022-04-04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48535" y="6214535"/>
            <a:ext cx="146304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01B59AA-9591-4BF0-A687-B4E8B78B48D6}" type="slidenum">
              <a:rPr lang="en-CA" smtClean="0"/>
              <a:t>‹#›</a:t>
            </a:fld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2034305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hgplc.com/-/media/FBBD6EBDD4D14EAD88A08E62F7911E74.ashx" TargetMode="External"/><Relationship Id="rId2" Type="http://schemas.openxmlformats.org/officeDocument/2006/relationships/hyperlink" Target="https://doi.org/10.3390/s22031270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B35AC-A837-4AED-B80A-1801556DD7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CA" sz="5400" dirty="0"/>
              <a:t>Hotel Review Parsing: </a:t>
            </a:r>
            <a:br>
              <a:rPr lang="en-CA" sz="5400" dirty="0"/>
            </a:br>
            <a:r>
              <a:rPr lang="en-CA" sz="5400" dirty="0"/>
              <a:t>Pre and Post Pandemic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FC4903-F7BE-4795-8150-E1668DFB95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2100" y="4281444"/>
            <a:ext cx="9070848" cy="857820"/>
          </a:xfrm>
        </p:spPr>
        <p:txBody>
          <a:bodyPr>
            <a:normAutofit/>
          </a:bodyPr>
          <a:lstStyle/>
          <a:p>
            <a:r>
              <a:rPr lang="en-CA" dirty="0"/>
              <a:t>Data Science Masters Capstone </a:t>
            </a:r>
          </a:p>
          <a:p>
            <a:r>
              <a:rPr lang="en-CA" dirty="0"/>
              <a:t>DATS 6501</a:t>
            </a:r>
          </a:p>
          <a:p>
            <a:r>
              <a:rPr lang="en-CA" dirty="0"/>
              <a:t>Mariko McDougall</a:t>
            </a:r>
          </a:p>
        </p:txBody>
      </p:sp>
    </p:spTree>
    <p:extLst>
      <p:ext uri="{BB962C8B-B14F-4D97-AF65-F5344CB8AC3E}">
        <p14:creationId xmlns:p14="http://schemas.microsoft.com/office/powerpoint/2010/main" val="2897747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A4C65-BFAC-411D-9684-B25C3596A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Methodology – Transformer Models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49E43D-A6EE-4637-B3D9-E72E811CDC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0320" y="2103119"/>
            <a:ext cx="4754880" cy="4007123"/>
          </a:xfrm>
        </p:spPr>
        <p:txBody>
          <a:bodyPr>
            <a:normAutofit fontScale="92500"/>
          </a:bodyPr>
          <a:lstStyle/>
          <a:p>
            <a:r>
              <a:rPr lang="en-CA" b="1" dirty="0"/>
              <a:t>ELECTRA</a:t>
            </a:r>
          </a:p>
          <a:p>
            <a:pPr lvl="1"/>
            <a:r>
              <a:rPr lang="en-CA" dirty="0"/>
              <a:t>Very lightweight model</a:t>
            </a:r>
          </a:p>
          <a:p>
            <a:pPr lvl="1"/>
            <a:r>
              <a:rPr lang="en-CA" dirty="0"/>
              <a:t>Uses replaced token detection, similar to a GAN network, rather than missing tokens</a:t>
            </a:r>
          </a:p>
          <a:p>
            <a:pPr lvl="1"/>
            <a:r>
              <a:rPr lang="en-CA" dirty="0"/>
              <a:t>Performance exceeds human baselines (rank 21)</a:t>
            </a:r>
          </a:p>
          <a:p>
            <a:r>
              <a:rPr lang="en-CA" b="1" dirty="0"/>
              <a:t>ERNIE</a:t>
            </a:r>
          </a:p>
          <a:p>
            <a:pPr lvl="1"/>
            <a:r>
              <a:rPr lang="en-CA" dirty="0"/>
              <a:t>3</a:t>
            </a:r>
            <a:r>
              <a:rPr lang="en-CA" baseline="30000" dirty="0"/>
              <a:t>rd</a:t>
            </a:r>
            <a:r>
              <a:rPr lang="en-CA" dirty="0"/>
              <a:t> ranked on the leaderboard</a:t>
            </a:r>
          </a:p>
          <a:p>
            <a:pPr lvl="1"/>
            <a:r>
              <a:rPr lang="en-CA" dirty="0"/>
              <a:t>Much larger model than Electra</a:t>
            </a:r>
          </a:p>
          <a:p>
            <a:pPr lvl="1"/>
            <a:r>
              <a:rPr lang="en-CA" dirty="0"/>
              <a:t>Available as a transformer model</a:t>
            </a:r>
          </a:p>
          <a:p>
            <a:r>
              <a:rPr lang="en-CA" b="1" dirty="0"/>
              <a:t>Vega v1</a:t>
            </a:r>
          </a:p>
          <a:p>
            <a:pPr lvl="1"/>
            <a:r>
              <a:rPr lang="en-CA" dirty="0"/>
              <a:t>Current GLUE leader</a:t>
            </a:r>
          </a:p>
          <a:p>
            <a:pPr lvl="1"/>
            <a:r>
              <a:rPr lang="en-CA" dirty="0"/>
              <a:t>Not available in the </a:t>
            </a:r>
            <a:r>
              <a:rPr lang="en-CA" dirty="0" err="1"/>
              <a:t>HuggingFace</a:t>
            </a:r>
            <a:r>
              <a:rPr lang="en-CA" dirty="0"/>
              <a:t> transformers library</a:t>
            </a:r>
          </a:p>
          <a:p>
            <a:pPr lvl="1"/>
            <a:r>
              <a:rPr lang="en-CA" dirty="0"/>
              <a:t>No paper currently published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843179-1611-4EF4-8C5E-EEECA569C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72" y="1717715"/>
            <a:ext cx="3048425" cy="5525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FAB7AD-8953-4BDB-B600-FE32AFA16D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44" b="34065"/>
          <a:stretch/>
        </p:blipFill>
        <p:spPr>
          <a:xfrm>
            <a:off x="605969" y="2270242"/>
            <a:ext cx="4538599" cy="30552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0B5BCA-1F2F-4743-A5F2-384257800D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840" r="6144"/>
          <a:stretch/>
        </p:blipFill>
        <p:spPr>
          <a:xfrm>
            <a:off x="605969" y="5691498"/>
            <a:ext cx="4538599" cy="285455"/>
          </a:xfrm>
          <a:prstGeom prst="rect">
            <a:avLst/>
          </a:prstGeom>
        </p:spPr>
      </p:pic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D0E38035-008D-4E2A-B195-BF1D13ADA127}"/>
              </a:ext>
            </a:extLst>
          </p:cNvPr>
          <p:cNvSpPr txBox="1">
            <a:spLocks/>
          </p:cNvSpPr>
          <p:nvPr/>
        </p:nvSpPr>
        <p:spPr>
          <a:xfrm>
            <a:off x="2408986" y="5235203"/>
            <a:ext cx="727320" cy="616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dirty="0"/>
              <a:t>…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42451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A4C65-BFAC-411D-9684-B25C3596A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Methodology – Transformer Models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49E43D-A6EE-4637-B3D9-E72E811CDC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0320" y="2103119"/>
            <a:ext cx="4754880" cy="4007123"/>
          </a:xfrm>
        </p:spPr>
        <p:txBody>
          <a:bodyPr>
            <a:normAutofit fontScale="92500"/>
          </a:bodyPr>
          <a:lstStyle/>
          <a:p>
            <a:r>
              <a:rPr lang="en-CA" b="1" dirty="0">
                <a:solidFill>
                  <a:srgbClr val="0070C0"/>
                </a:solidFill>
              </a:rPr>
              <a:t>ELECTRA</a:t>
            </a:r>
          </a:p>
          <a:p>
            <a:pPr lvl="1"/>
            <a:r>
              <a:rPr lang="en-CA" b="1" dirty="0">
                <a:solidFill>
                  <a:srgbClr val="0070C0"/>
                </a:solidFill>
              </a:rPr>
              <a:t>Very lightweight model</a:t>
            </a:r>
          </a:p>
          <a:p>
            <a:pPr lvl="1"/>
            <a:r>
              <a:rPr lang="en-CA" b="1" dirty="0">
                <a:solidFill>
                  <a:srgbClr val="0070C0"/>
                </a:solidFill>
              </a:rPr>
              <a:t>Uses replaced token detection, similar to a GAN network, rather than missing tokens</a:t>
            </a:r>
          </a:p>
          <a:p>
            <a:pPr lvl="1"/>
            <a:r>
              <a:rPr lang="en-CA" b="1" dirty="0">
                <a:solidFill>
                  <a:srgbClr val="0070C0"/>
                </a:solidFill>
              </a:rPr>
              <a:t>Performance exceeds human baselines (rank 21)</a:t>
            </a:r>
          </a:p>
          <a:p>
            <a:r>
              <a:rPr lang="en-CA" b="1" dirty="0">
                <a:solidFill>
                  <a:srgbClr val="0070C0"/>
                </a:solidFill>
              </a:rPr>
              <a:t>ERNIE</a:t>
            </a:r>
          </a:p>
          <a:p>
            <a:pPr lvl="1"/>
            <a:r>
              <a:rPr lang="en-CA" dirty="0">
                <a:solidFill>
                  <a:srgbClr val="0070C0"/>
                </a:solidFill>
              </a:rPr>
              <a:t>3</a:t>
            </a:r>
            <a:r>
              <a:rPr lang="en-CA" baseline="30000" dirty="0">
                <a:solidFill>
                  <a:srgbClr val="0070C0"/>
                </a:solidFill>
              </a:rPr>
              <a:t>rd</a:t>
            </a:r>
            <a:r>
              <a:rPr lang="en-CA" dirty="0">
                <a:solidFill>
                  <a:srgbClr val="0070C0"/>
                </a:solidFill>
              </a:rPr>
              <a:t> ranked on the leaderboard</a:t>
            </a:r>
          </a:p>
          <a:p>
            <a:pPr lvl="1"/>
            <a:r>
              <a:rPr lang="en-CA" dirty="0">
                <a:solidFill>
                  <a:srgbClr val="0070C0"/>
                </a:solidFill>
              </a:rPr>
              <a:t>Much larger model than Electra</a:t>
            </a:r>
          </a:p>
          <a:p>
            <a:pPr lvl="1"/>
            <a:r>
              <a:rPr lang="en-CA" dirty="0">
                <a:solidFill>
                  <a:srgbClr val="0070C0"/>
                </a:solidFill>
              </a:rPr>
              <a:t>Available as a transformer model</a:t>
            </a:r>
          </a:p>
          <a:p>
            <a:r>
              <a:rPr lang="en-CA" b="1" dirty="0"/>
              <a:t>Vega v1</a:t>
            </a:r>
          </a:p>
          <a:p>
            <a:pPr lvl="1"/>
            <a:r>
              <a:rPr lang="en-CA" dirty="0"/>
              <a:t>Current GLUE leader</a:t>
            </a:r>
          </a:p>
          <a:p>
            <a:pPr lvl="1"/>
            <a:r>
              <a:rPr lang="en-CA" dirty="0"/>
              <a:t>Not available in the </a:t>
            </a:r>
            <a:r>
              <a:rPr lang="en-CA" dirty="0" err="1"/>
              <a:t>HuggingFace</a:t>
            </a:r>
            <a:r>
              <a:rPr lang="en-CA" dirty="0"/>
              <a:t> transformers library</a:t>
            </a:r>
          </a:p>
          <a:p>
            <a:pPr lvl="1"/>
            <a:r>
              <a:rPr lang="en-CA" dirty="0"/>
              <a:t>No paper currently published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843179-1611-4EF4-8C5E-EEECA569C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72" y="1717715"/>
            <a:ext cx="3048425" cy="5525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FAB7AD-8953-4BDB-B600-FE32AFA16D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44" b="34065"/>
          <a:stretch/>
        </p:blipFill>
        <p:spPr>
          <a:xfrm>
            <a:off x="605969" y="2270242"/>
            <a:ext cx="4538599" cy="30552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0B5BCA-1F2F-4743-A5F2-384257800D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840" r="6144"/>
          <a:stretch/>
        </p:blipFill>
        <p:spPr>
          <a:xfrm>
            <a:off x="605969" y="5691498"/>
            <a:ext cx="4538599" cy="285455"/>
          </a:xfrm>
          <a:prstGeom prst="rect">
            <a:avLst/>
          </a:prstGeom>
        </p:spPr>
      </p:pic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D0E38035-008D-4E2A-B195-BF1D13ADA127}"/>
              </a:ext>
            </a:extLst>
          </p:cNvPr>
          <p:cNvSpPr txBox="1">
            <a:spLocks/>
          </p:cNvSpPr>
          <p:nvPr/>
        </p:nvSpPr>
        <p:spPr>
          <a:xfrm>
            <a:off x="2408986" y="5235203"/>
            <a:ext cx="727320" cy="616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dirty="0"/>
              <a:t>…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42422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87337-9A5A-4C50-91AF-DD245AAD6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 &amp; Analysis – Dataset Statistics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74C45BC-4967-4722-B68C-ADE495E430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2548548"/>
              </p:ext>
            </p:extLst>
          </p:nvPr>
        </p:nvGraphicFramePr>
        <p:xfrm>
          <a:off x="1066800" y="2618766"/>
          <a:ext cx="10058400" cy="265399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753170">
                  <a:extLst>
                    <a:ext uri="{9D8B030D-6E8A-4147-A177-3AD203B41FA5}">
                      <a16:colId xmlns:a16="http://schemas.microsoft.com/office/drawing/2014/main" val="3489803506"/>
                    </a:ext>
                  </a:extLst>
                </a:gridCol>
                <a:gridCol w="2435077">
                  <a:extLst>
                    <a:ext uri="{9D8B030D-6E8A-4147-A177-3AD203B41FA5}">
                      <a16:colId xmlns:a16="http://schemas.microsoft.com/office/drawing/2014/main" val="3888154683"/>
                    </a:ext>
                  </a:extLst>
                </a:gridCol>
                <a:gridCol w="2435076">
                  <a:extLst>
                    <a:ext uri="{9D8B030D-6E8A-4147-A177-3AD203B41FA5}">
                      <a16:colId xmlns:a16="http://schemas.microsoft.com/office/drawing/2014/main" val="878758932"/>
                    </a:ext>
                  </a:extLst>
                </a:gridCol>
                <a:gridCol w="2435077">
                  <a:extLst>
                    <a:ext uri="{9D8B030D-6E8A-4147-A177-3AD203B41FA5}">
                      <a16:colId xmlns:a16="http://schemas.microsoft.com/office/drawing/2014/main" val="2147992101"/>
                    </a:ext>
                  </a:extLst>
                </a:gridCol>
              </a:tblGrid>
              <a:tr h="530798">
                <a:tc>
                  <a:txBody>
                    <a:bodyPr/>
                    <a:lstStyle/>
                    <a:p>
                      <a:r>
                        <a:rPr lang="en-CA" dirty="0"/>
                        <a:t>Statistic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Overall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Pre-Pandemic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Pandemic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027703"/>
                  </a:ext>
                </a:extLst>
              </a:tr>
              <a:tr h="530798">
                <a:tc>
                  <a:txBody>
                    <a:bodyPr/>
                    <a:lstStyle/>
                    <a:p>
                      <a:r>
                        <a:rPr lang="en-CA" dirty="0"/>
                        <a:t>Total Number of Hotels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3,922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932114"/>
                  </a:ext>
                </a:extLst>
              </a:tr>
              <a:tr h="5307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Total Number of Reviews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3,774,238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3,442,834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331,404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817165"/>
                  </a:ext>
                </a:extLst>
              </a:tr>
              <a:tr h="530798">
                <a:tc>
                  <a:txBody>
                    <a:bodyPr/>
                    <a:lstStyle/>
                    <a:p>
                      <a:r>
                        <a:rPr lang="en-CA" dirty="0"/>
                        <a:t>Mean Review 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4.07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4.10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17218"/>
                  </a:ext>
                </a:extLst>
              </a:tr>
              <a:tr h="530798">
                <a:tc>
                  <a:txBody>
                    <a:bodyPr/>
                    <a:lstStyle/>
                    <a:p>
                      <a:r>
                        <a:rPr lang="en-CA" dirty="0"/>
                        <a:t>STD of Review Ratings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0753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355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87337-9A5A-4C50-91AF-DD245AAD6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 &amp; Analysis – Reviews by State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908B92-31FD-41A5-A7A0-73701DEF5B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1475" y="2103438"/>
            <a:ext cx="6729049" cy="39322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45700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87337-9A5A-4C50-91AF-DD245AAD6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Results &amp; Analysis – Change in Reviews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6D8629-FFDC-4F75-AA3B-76D2A8ECB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1475" y="2103438"/>
            <a:ext cx="6729049" cy="39322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1035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7B76D-4305-40E9-85D2-672DA9854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 &amp; Analysis – Feature Extraction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7106B8C-AFB7-409A-BE21-EBF9030DEF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0104178"/>
              </p:ext>
            </p:extLst>
          </p:nvPr>
        </p:nvGraphicFramePr>
        <p:xfrm>
          <a:off x="1066800" y="1624873"/>
          <a:ext cx="10162374" cy="4450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693729">
                  <a:extLst>
                    <a:ext uri="{9D8B030D-6E8A-4147-A177-3AD203B41FA5}">
                      <a16:colId xmlns:a16="http://schemas.microsoft.com/office/drawing/2014/main" val="2857179037"/>
                    </a:ext>
                  </a:extLst>
                </a:gridCol>
                <a:gridCol w="1693729">
                  <a:extLst>
                    <a:ext uri="{9D8B030D-6E8A-4147-A177-3AD203B41FA5}">
                      <a16:colId xmlns:a16="http://schemas.microsoft.com/office/drawing/2014/main" val="3727384194"/>
                    </a:ext>
                  </a:extLst>
                </a:gridCol>
                <a:gridCol w="1693729">
                  <a:extLst>
                    <a:ext uri="{9D8B030D-6E8A-4147-A177-3AD203B41FA5}">
                      <a16:colId xmlns:a16="http://schemas.microsoft.com/office/drawing/2014/main" val="4143390719"/>
                    </a:ext>
                  </a:extLst>
                </a:gridCol>
                <a:gridCol w="1693729">
                  <a:extLst>
                    <a:ext uri="{9D8B030D-6E8A-4147-A177-3AD203B41FA5}">
                      <a16:colId xmlns:a16="http://schemas.microsoft.com/office/drawing/2014/main" val="54577630"/>
                    </a:ext>
                  </a:extLst>
                </a:gridCol>
                <a:gridCol w="1693729">
                  <a:extLst>
                    <a:ext uri="{9D8B030D-6E8A-4147-A177-3AD203B41FA5}">
                      <a16:colId xmlns:a16="http://schemas.microsoft.com/office/drawing/2014/main" val="2797672614"/>
                    </a:ext>
                  </a:extLst>
                </a:gridCol>
                <a:gridCol w="1693729">
                  <a:extLst>
                    <a:ext uri="{9D8B030D-6E8A-4147-A177-3AD203B41FA5}">
                      <a16:colId xmlns:a16="http://schemas.microsoft.com/office/drawing/2014/main" val="32871811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Ranking</a:t>
                      </a:r>
                      <a:endParaRPr lang="en-CA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Full Dataset</a:t>
                      </a:r>
                      <a:endParaRPr lang="en-CA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Good</a:t>
                      </a:r>
                      <a:endParaRPr lang="en-CA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Bad</a:t>
                      </a:r>
                      <a:endParaRPr lang="en-CA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Pre-Pandemic</a:t>
                      </a:r>
                      <a:endParaRPr lang="en-CA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Pandemic</a:t>
                      </a:r>
                      <a:endParaRPr lang="en-CA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2827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2404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15631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98729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night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stay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9028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staff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staff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would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staff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staff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66234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1120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staff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nice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5213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0469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location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5499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breakfast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breakfast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breakfast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58368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friendly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78407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2751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7B76D-4305-40E9-85D2-672DA9854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 &amp; Analysis – Feature Extraction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7106B8C-AFB7-409A-BE21-EBF9030DEF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0993870"/>
              </p:ext>
            </p:extLst>
          </p:nvPr>
        </p:nvGraphicFramePr>
        <p:xfrm>
          <a:off x="1066800" y="1624872"/>
          <a:ext cx="10162374" cy="4450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693729">
                  <a:extLst>
                    <a:ext uri="{9D8B030D-6E8A-4147-A177-3AD203B41FA5}">
                      <a16:colId xmlns:a16="http://schemas.microsoft.com/office/drawing/2014/main" val="2857179037"/>
                    </a:ext>
                  </a:extLst>
                </a:gridCol>
                <a:gridCol w="1693729">
                  <a:extLst>
                    <a:ext uri="{9D8B030D-6E8A-4147-A177-3AD203B41FA5}">
                      <a16:colId xmlns:a16="http://schemas.microsoft.com/office/drawing/2014/main" val="3727384194"/>
                    </a:ext>
                  </a:extLst>
                </a:gridCol>
                <a:gridCol w="1693729">
                  <a:extLst>
                    <a:ext uri="{9D8B030D-6E8A-4147-A177-3AD203B41FA5}">
                      <a16:colId xmlns:a16="http://schemas.microsoft.com/office/drawing/2014/main" val="4143390719"/>
                    </a:ext>
                  </a:extLst>
                </a:gridCol>
                <a:gridCol w="1693729">
                  <a:extLst>
                    <a:ext uri="{9D8B030D-6E8A-4147-A177-3AD203B41FA5}">
                      <a16:colId xmlns:a16="http://schemas.microsoft.com/office/drawing/2014/main" val="54577630"/>
                    </a:ext>
                  </a:extLst>
                </a:gridCol>
                <a:gridCol w="1693729">
                  <a:extLst>
                    <a:ext uri="{9D8B030D-6E8A-4147-A177-3AD203B41FA5}">
                      <a16:colId xmlns:a16="http://schemas.microsoft.com/office/drawing/2014/main" val="2797672614"/>
                    </a:ext>
                  </a:extLst>
                </a:gridCol>
                <a:gridCol w="1693729">
                  <a:extLst>
                    <a:ext uri="{9D8B030D-6E8A-4147-A177-3AD203B41FA5}">
                      <a16:colId xmlns:a16="http://schemas.microsoft.com/office/drawing/2014/main" val="32871811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Ranking</a:t>
                      </a:r>
                      <a:endParaRPr lang="en-CA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Full Dataset</a:t>
                      </a:r>
                      <a:endParaRPr lang="en-CA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Good</a:t>
                      </a:r>
                      <a:endParaRPr lang="en-CA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Bad</a:t>
                      </a:r>
                      <a:endParaRPr lang="en-CA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Pre-Pandemic</a:t>
                      </a:r>
                      <a:endParaRPr lang="en-CA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Pandemic</a:t>
                      </a:r>
                      <a:endParaRPr lang="en-CA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2827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2404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15631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98729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night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stay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9028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staff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staff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would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staff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staff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66234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b="1" kern="120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clean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1120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staff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nice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5213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b="1" kern="120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clean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0469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b="1" kern="120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clean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b="1" kern="120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clean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location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5499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breakfast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breakfast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breakfast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58368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friendly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7840781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4C14B80-D00B-4367-BB11-30960910A340}"/>
              </a:ext>
            </a:extLst>
          </p:cNvPr>
          <p:cNvSpPr txBox="1"/>
          <p:nvPr/>
        </p:nvSpPr>
        <p:spPr>
          <a:xfrm>
            <a:off x="6403203" y="6074952"/>
            <a:ext cx="1572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00B0F0"/>
                </a:solidFill>
              </a:rPr>
              <a:t>Clean</a:t>
            </a:r>
            <a:r>
              <a:rPr lang="en-CA" dirty="0"/>
              <a:t> = 28</a:t>
            </a:r>
          </a:p>
        </p:txBody>
      </p:sp>
    </p:spTree>
    <p:extLst>
      <p:ext uri="{BB962C8B-B14F-4D97-AF65-F5344CB8AC3E}">
        <p14:creationId xmlns:p14="http://schemas.microsoft.com/office/powerpoint/2010/main" val="765372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7B76D-4305-40E9-85D2-672DA9854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 &amp; Analysis – Feature Extraction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7106B8C-AFB7-409A-BE21-EBF9030DEF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1281363"/>
              </p:ext>
            </p:extLst>
          </p:nvPr>
        </p:nvGraphicFramePr>
        <p:xfrm>
          <a:off x="1066800" y="1624872"/>
          <a:ext cx="10162374" cy="4450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693729">
                  <a:extLst>
                    <a:ext uri="{9D8B030D-6E8A-4147-A177-3AD203B41FA5}">
                      <a16:colId xmlns:a16="http://schemas.microsoft.com/office/drawing/2014/main" val="2857179037"/>
                    </a:ext>
                  </a:extLst>
                </a:gridCol>
                <a:gridCol w="1693729">
                  <a:extLst>
                    <a:ext uri="{9D8B030D-6E8A-4147-A177-3AD203B41FA5}">
                      <a16:colId xmlns:a16="http://schemas.microsoft.com/office/drawing/2014/main" val="3727384194"/>
                    </a:ext>
                  </a:extLst>
                </a:gridCol>
                <a:gridCol w="1693729">
                  <a:extLst>
                    <a:ext uri="{9D8B030D-6E8A-4147-A177-3AD203B41FA5}">
                      <a16:colId xmlns:a16="http://schemas.microsoft.com/office/drawing/2014/main" val="4143390719"/>
                    </a:ext>
                  </a:extLst>
                </a:gridCol>
                <a:gridCol w="1693729">
                  <a:extLst>
                    <a:ext uri="{9D8B030D-6E8A-4147-A177-3AD203B41FA5}">
                      <a16:colId xmlns:a16="http://schemas.microsoft.com/office/drawing/2014/main" val="54577630"/>
                    </a:ext>
                  </a:extLst>
                </a:gridCol>
                <a:gridCol w="1693729">
                  <a:extLst>
                    <a:ext uri="{9D8B030D-6E8A-4147-A177-3AD203B41FA5}">
                      <a16:colId xmlns:a16="http://schemas.microsoft.com/office/drawing/2014/main" val="2797672614"/>
                    </a:ext>
                  </a:extLst>
                </a:gridCol>
                <a:gridCol w="1693729">
                  <a:extLst>
                    <a:ext uri="{9D8B030D-6E8A-4147-A177-3AD203B41FA5}">
                      <a16:colId xmlns:a16="http://schemas.microsoft.com/office/drawing/2014/main" val="32871811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Ranking</a:t>
                      </a:r>
                      <a:endParaRPr lang="en-CA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Full Dataset</a:t>
                      </a:r>
                      <a:endParaRPr lang="en-CA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Good</a:t>
                      </a:r>
                      <a:endParaRPr lang="en-CA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Bad</a:t>
                      </a:r>
                      <a:endParaRPr lang="en-CA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Pre-Pandemic</a:t>
                      </a:r>
                      <a:endParaRPr lang="en-CA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Pandemic</a:t>
                      </a:r>
                      <a:endParaRPr lang="en-CA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2827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2404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15631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98729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night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stay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9028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staff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staff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would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staff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staff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66234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1120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staff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nice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5213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0469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location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5499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b="1" u="none" strike="noStrike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breakfast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b="1" u="none" strike="noStrike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breakfast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b="1" u="none" strike="noStrike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breakfast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58368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friendly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7840781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4C14B80-D00B-4367-BB11-30960910A340}"/>
              </a:ext>
            </a:extLst>
          </p:cNvPr>
          <p:cNvSpPr txBox="1"/>
          <p:nvPr/>
        </p:nvSpPr>
        <p:spPr>
          <a:xfrm>
            <a:off x="6302730" y="6074952"/>
            <a:ext cx="1743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u="none" strike="noStrike" kern="1200" dirty="0">
                <a:solidFill>
                  <a:schemeClr val="accent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Breakfast</a:t>
            </a:r>
            <a:r>
              <a:rPr lang="en-CA" dirty="0"/>
              <a:t> = 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7332E0-A748-4995-A0DD-6ADC801CDD3B}"/>
              </a:ext>
            </a:extLst>
          </p:cNvPr>
          <p:cNvSpPr txBox="1"/>
          <p:nvPr/>
        </p:nvSpPr>
        <p:spPr>
          <a:xfrm>
            <a:off x="9663871" y="6074952"/>
            <a:ext cx="1743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u="none" strike="noStrike" kern="1200" dirty="0">
                <a:solidFill>
                  <a:schemeClr val="accent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Breakfast</a:t>
            </a:r>
            <a:r>
              <a:rPr lang="en-CA" dirty="0"/>
              <a:t> = 14</a:t>
            </a:r>
          </a:p>
        </p:txBody>
      </p:sp>
    </p:spTree>
    <p:extLst>
      <p:ext uri="{BB962C8B-B14F-4D97-AF65-F5344CB8AC3E}">
        <p14:creationId xmlns:p14="http://schemas.microsoft.com/office/powerpoint/2010/main" val="2270942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C131D3-2A73-4074-9394-43DDF6D54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Continuing Work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5C2B819-85AE-46DE-939B-1BDAE41FFE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Training the transformer model</a:t>
            </a:r>
          </a:p>
          <a:p>
            <a:r>
              <a:rPr lang="en-CA" sz="2400" dirty="0"/>
              <a:t>Extracting feature influence measurements from the transformer</a:t>
            </a:r>
          </a:p>
          <a:p>
            <a:pPr lvl="1"/>
            <a:r>
              <a:rPr lang="en-CA" sz="2000" dirty="0"/>
              <a:t>Overall</a:t>
            </a:r>
          </a:p>
          <a:p>
            <a:pPr lvl="1"/>
            <a:r>
              <a:rPr lang="en-CA" sz="2000" dirty="0"/>
              <a:t>By Pandemic Timing</a:t>
            </a:r>
          </a:p>
          <a:p>
            <a:pPr lvl="1"/>
            <a:r>
              <a:rPr lang="en-CA" sz="2000" dirty="0"/>
              <a:t>By Sentiment</a:t>
            </a:r>
          </a:p>
          <a:p>
            <a:pPr lvl="1"/>
            <a:r>
              <a:rPr lang="en-CA" sz="2000" dirty="0"/>
              <a:t>By State</a:t>
            </a:r>
          </a:p>
          <a:p>
            <a:pPr lvl="1"/>
            <a:r>
              <a:rPr lang="en-CA" sz="2000" dirty="0"/>
              <a:t>By Region</a:t>
            </a:r>
          </a:p>
          <a:p>
            <a:r>
              <a:rPr lang="en-CA" sz="2400" dirty="0"/>
              <a:t>Create a website to display findings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F843ACB-16D8-4C8B-83B5-4F6A9FC0072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643" b="2900"/>
          <a:stretch/>
        </p:blipFill>
        <p:spPr bwMode="auto">
          <a:xfrm>
            <a:off x="7443388" y="1229472"/>
            <a:ext cx="3401224" cy="49859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7638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E4C70-C254-4B5C-AD1F-6096781B5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50D14-CEDB-49D6-A117-076FE2A10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14194"/>
            <a:ext cx="10058400" cy="4429335"/>
          </a:xfrm>
        </p:spPr>
        <p:txBody>
          <a:bodyPr>
            <a:normAutofit lnSpcReduction="10000"/>
          </a:bodyPr>
          <a:lstStyle/>
          <a:p>
            <a:r>
              <a:rPr lang="en-CA" dirty="0"/>
              <a:t>Bird, S., Klein, E., &amp; </a:t>
            </a:r>
            <a:r>
              <a:rPr lang="en-CA" dirty="0" err="1"/>
              <a:t>Loper</a:t>
            </a:r>
            <a:r>
              <a:rPr lang="en-CA" dirty="0"/>
              <a:t>, E. (2009). Natural Language Processing with Python: Analyzing Text with the Natural Language Toolkit. O'Reilly Media, Inc.</a:t>
            </a:r>
          </a:p>
          <a:p>
            <a:r>
              <a:rPr lang="en-CA" dirty="0"/>
              <a:t>Clark, K., Luong, M. T., Le, Q. V., &amp; Manning, C. D. (2020). Electra: Pre-training text encoders as discriminators rather than generators. </a:t>
            </a:r>
            <a:r>
              <a:rPr lang="en-CA" dirty="0" err="1"/>
              <a:t>arXiv</a:t>
            </a:r>
            <a:r>
              <a:rPr lang="en-CA" dirty="0"/>
              <a:t> preprint arXiv:2003.10555.</a:t>
            </a:r>
          </a:p>
          <a:p>
            <a:r>
              <a:rPr lang="en-CA" dirty="0"/>
              <a:t>Guo, S.; Wang, Q. Application of Knowledge Distillation Based on Transfer Learning of ERNIE Model in Intelligent Dialogue Intention Recognition. Sensors 2022, 22, 1270. </a:t>
            </a:r>
            <a:r>
              <a:rPr lang="en-CA" dirty="0">
                <a:hlinkClick r:id="rId2"/>
              </a:rPr>
              <a:t>https://doi.org/10.3390/s22031270</a:t>
            </a:r>
            <a:endParaRPr lang="en-CA" dirty="0"/>
          </a:p>
          <a:p>
            <a:r>
              <a:rPr lang="en-CA" dirty="0"/>
              <a:t>Vivek, S. (2018, December 17). Automated keyword extraction from articles using NLP. Medium. Retrieved February 10, 2022, from https://medium.com/analytics-vidhya/automated-keyword-extraction-from-articles-using-nlp-bfd864f41b34 </a:t>
            </a:r>
          </a:p>
          <a:p>
            <a:r>
              <a:rPr lang="en-CA" dirty="0"/>
              <a:t>Strategic Report - Industry Overview 2020. IHG Hotels and Resorts - Annual reports. (2020). Retrieved January 20, 2022, from </a:t>
            </a:r>
            <a:r>
              <a:rPr lang="en-CA" dirty="0">
                <a:hlinkClick r:id="rId3"/>
              </a:rPr>
              <a:t>https://www.ihgplc.com/-/media/FBBD6EBDD4D14EAD88A08E62F7911E74.ashx</a:t>
            </a:r>
            <a:endParaRPr lang="en-CA" dirty="0"/>
          </a:p>
          <a:p>
            <a:r>
              <a:rPr lang="en-CA" dirty="0"/>
              <a:t>Q3 2021 US Hotel Figures. CBREUS Insights and Research. (2021). Retrieved January 21, 2022, from Q3 2021 US Hotel Figures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19424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2CB01-A20B-48BA-AEDF-CD8DCCFB2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Index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3CD7B8-A603-4D2B-9164-B69A810AA5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5181" y="2661718"/>
            <a:ext cx="3580689" cy="3687807"/>
          </a:xfrm>
        </p:spPr>
        <p:txBody>
          <a:bodyPr>
            <a:normAutofit/>
          </a:bodyPr>
          <a:lstStyle/>
          <a:p>
            <a:r>
              <a:rPr lang="en-CA" sz="2400" dirty="0"/>
              <a:t>Introduction</a:t>
            </a:r>
          </a:p>
          <a:p>
            <a:r>
              <a:rPr lang="en-CA" sz="2400" dirty="0"/>
              <a:t>Literature Review</a:t>
            </a:r>
          </a:p>
          <a:p>
            <a:r>
              <a:rPr lang="en-CA" sz="2400" dirty="0"/>
              <a:t>Methodology</a:t>
            </a:r>
          </a:p>
          <a:p>
            <a:r>
              <a:rPr lang="en-CA" sz="2400" dirty="0"/>
              <a:t>Results and Analysis</a:t>
            </a:r>
          </a:p>
          <a:p>
            <a:r>
              <a:rPr lang="en-CA" sz="2400" dirty="0"/>
              <a:t>Conclusions</a:t>
            </a:r>
          </a:p>
          <a:p>
            <a:r>
              <a:rPr lang="en-CA" sz="2400" dirty="0"/>
              <a:t>References</a:t>
            </a:r>
          </a:p>
        </p:txBody>
      </p:sp>
      <p:pic>
        <p:nvPicPr>
          <p:cNvPr id="1026" name="Picture 2" descr="Hotels by Hilton - Book the Best Rates Across All Brands">
            <a:extLst>
              <a:ext uri="{FF2B5EF4-FFF2-40B4-BE49-F238E27FC236}">
                <a16:creationId xmlns:a16="http://schemas.microsoft.com/office/drawing/2014/main" id="{A19A0432-DF5D-4FD2-BD4B-72FA78255CD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84" y="2298015"/>
            <a:ext cx="4888940" cy="32567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1DD64B-5F00-464F-9465-FF70D586D2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412" b="36463"/>
          <a:stretch/>
        </p:blipFill>
        <p:spPr>
          <a:xfrm>
            <a:off x="5579424" y="484070"/>
            <a:ext cx="4876800" cy="137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99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A6C1932-3BDC-4BCB-AA55-AB0A41A99B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cap="none" dirty="0"/>
              <a:t>Thank you for Listening</a:t>
            </a:r>
            <a:endParaRPr lang="en-CA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98E6B59B-C65C-46B4-A665-2C65F03613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2100" y="4033616"/>
            <a:ext cx="9070848" cy="1105648"/>
          </a:xfrm>
        </p:spPr>
        <p:txBody>
          <a:bodyPr>
            <a:normAutofit/>
          </a:bodyPr>
          <a:lstStyle/>
          <a:p>
            <a:r>
              <a:rPr lang="en-CA" sz="5400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669522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98B81F-5730-40A9-A64C-8183EEC2D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3623" y="2094308"/>
            <a:ext cx="9070848" cy="3212629"/>
          </a:xfrm>
        </p:spPr>
        <p:txBody>
          <a:bodyPr/>
          <a:lstStyle/>
          <a:p>
            <a:r>
              <a:rPr lang="en-CA" cap="none" dirty="0"/>
              <a:t>Supplemental Slides</a:t>
            </a:r>
          </a:p>
        </p:txBody>
      </p:sp>
    </p:spTree>
    <p:extLst>
      <p:ext uri="{BB962C8B-B14F-4D97-AF65-F5344CB8AC3E}">
        <p14:creationId xmlns:p14="http://schemas.microsoft.com/office/powerpoint/2010/main" val="4085937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4B2EC-88DD-4077-9917-C9416D4F9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Dataset - Cities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CB69F52-F358-4095-9CFD-D85A867D51F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6062" y="1667238"/>
            <a:ext cx="5100263" cy="4620803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55A472-5A56-4DE9-ACA8-4BAE1707C6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84341" y="1667238"/>
            <a:ext cx="5812323" cy="4620802"/>
          </a:xfrm>
        </p:spPr>
        <p:txBody>
          <a:bodyPr>
            <a:normAutofit/>
          </a:bodyPr>
          <a:lstStyle/>
          <a:p>
            <a:r>
              <a:rPr lang="en-CA" dirty="0"/>
              <a:t>For each </a:t>
            </a:r>
            <a:r>
              <a:rPr lang="en-CA" b="1" dirty="0"/>
              <a:t>State</a:t>
            </a:r>
            <a:r>
              <a:rPr lang="en-CA" dirty="0"/>
              <a:t>, download reviews for the most populous city</a:t>
            </a:r>
          </a:p>
          <a:p>
            <a:pPr lvl="1"/>
            <a:r>
              <a:rPr lang="en-CA" dirty="0"/>
              <a:t>Exception: Connecticut – New Haven instead of Bridgeport</a:t>
            </a:r>
          </a:p>
          <a:p>
            <a:r>
              <a:rPr lang="en-CA" dirty="0"/>
              <a:t>For each </a:t>
            </a:r>
            <a:r>
              <a:rPr lang="en-CA" b="1" dirty="0"/>
              <a:t>City</a:t>
            </a:r>
            <a:r>
              <a:rPr lang="en-CA" dirty="0"/>
              <a:t>, capture the number of properties, and loop through all pages of listings.</a:t>
            </a:r>
          </a:p>
          <a:p>
            <a:r>
              <a:rPr lang="en-CA" dirty="0"/>
              <a:t>Hotel Listing</a:t>
            </a:r>
          </a:p>
          <a:p>
            <a:pPr lvl="1"/>
            <a:r>
              <a:rPr lang="en-CA" dirty="0"/>
              <a:t>Collect link to hotel page if there are more than 50 reviews for the property</a:t>
            </a:r>
          </a:p>
          <a:p>
            <a:pPr lvl="2"/>
            <a:r>
              <a:rPr lang="en-CA" dirty="0"/>
              <a:t>This saves time, especially as many small properties do not have any reviews.</a:t>
            </a:r>
          </a:p>
          <a:p>
            <a:r>
              <a:rPr lang="en-CA" dirty="0"/>
              <a:t>Page Sorting</a:t>
            </a:r>
          </a:p>
          <a:p>
            <a:pPr lvl="1"/>
            <a:r>
              <a:rPr lang="en-CA" dirty="0"/>
              <a:t>The default sorting system weights for number of reviews, as well as star rating and cost</a:t>
            </a:r>
          </a:p>
          <a:p>
            <a:pPr lvl="2"/>
            <a:r>
              <a:rPr lang="en-CA" dirty="0"/>
              <a:t>Once more than half of the page has less than 50 reviews, stop scraping for hotel links.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CA8012-45BD-4D9E-8298-24257E11E98D}"/>
              </a:ext>
            </a:extLst>
          </p:cNvPr>
          <p:cNvSpPr/>
          <p:nvPr/>
        </p:nvSpPr>
        <p:spPr>
          <a:xfrm>
            <a:off x="4597212" y="3671842"/>
            <a:ext cx="649905" cy="1880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4798F8-F762-4CE2-96E3-E12E7B37B55B}"/>
              </a:ext>
            </a:extLst>
          </p:cNvPr>
          <p:cNvSpPr/>
          <p:nvPr/>
        </p:nvSpPr>
        <p:spPr>
          <a:xfrm>
            <a:off x="2210514" y="3429000"/>
            <a:ext cx="899158" cy="2492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0F15D5-2DBB-4778-80E3-04285542F8DC}"/>
              </a:ext>
            </a:extLst>
          </p:cNvPr>
          <p:cNvSpPr/>
          <p:nvPr/>
        </p:nvSpPr>
        <p:spPr>
          <a:xfrm>
            <a:off x="4597212" y="5096759"/>
            <a:ext cx="649905" cy="1880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5148DC-D362-47DB-BE28-1BA08F8A56B7}"/>
              </a:ext>
            </a:extLst>
          </p:cNvPr>
          <p:cNvSpPr/>
          <p:nvPr/>
        </p:nvSpPr>
        <p:spPr>
          <a:xfrm>
            <a:off x="2210514" y="4902082"/>
            <a:ext cx="899158" cy="2492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D593AD-400A-4F15-B2A0-E46A2FF18488}"/>
              </a:ext>
            </a:extLst>
          </p:cNvPr>
          <p:cNvSpPr/>
          <p:nvPr/>
        </p:nvSpPr>
        <p:spPr>
          <a:xfrm>
            <a:off x="646062" y="1667238"/>
            <a:ext cx="721265" cy="2492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882763-962B-4BEA-80BC-1E8194B55018}"/>
              </a:ext>
            </a:extLst>
          </p:cNvPr>
          <p:cNvSpPr/>
          <p:nvPr/>
        </p:nvSpPr>
        <p:spPr>
          <a:xfrm>
            <a:off x="4597212" y="2345962"/>
            <a:ext cx="649905" cy="1880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F91EA1-2603-4E4E-BC69-C9880467AD7D}"/>
              </a:ext>
            </a:extLst>
          </p:cNvPr>
          <p:cNvSpPr/>
          <p:nvPr/>
        </p:nvSpPr>
        <p:spPr>
          <a:xfrm>
            <a:off x="2251060" y="2066234"/>
            <a:ext cx="2062383" cy="457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948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9" grpId="0" animBg="1"/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4B2EC-88DD-4077-9917-C9416D4F9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Methodology – Data Collection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6C0530-1E74-42BA-AEE9-BE3333091E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0320" y="2103119"/>
            <a:ext cx="4754880" cy="4319457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Hotel ID</a:t>
            </a:r>
          </a:p>
          <a:p>
            <a:pPr lvl="1"/>
            <a:r>
              <a:rPr lang="en-CA" dirty="0"/>
              <a:t>Unique ID code combining the city and hotel ID</a:t>
            </a:r>
          </a:p>
          <a:p>
            <a:r>
              <a:rPr lang="en-CA" dirty="0"/>
              <a:t>Hotel Basic Information Section</a:t>
            </a:r>
          </a:p>
          <a:p>
            <a:pPr lvl="1"/>
            <a:r>
              <a:rPr lang="en-CA" dirty="0"/>
              <a:t>Hotel name</a:t>
            </a:r>
          </a:p>
          <a:p>
            <a:pPr lvl="1"/>
            <a:r>
              <a:rPr lang="en-CA" dirty="0"/>
              <a:t>Number of reviews</a:t>
            </a:r>
          </a:p>
          <a:p>
            <a:pPr lvl="1"/>
            <a:r>
              <a:rPr lang="en-CA" dirty="0"/>
              <a:t>Hotel address</a:t>
            </a:r>
          </a:p>
          <a:p>
            <a:r>
              <a:rPr lang="en-CA" dirty="0"/>
              <a:t>About Section</a:t>
            </a:r>
          </a:p>
          <a:p>
            <a:pPr lvl="1"/>
            <a:r>
              <a:rPr lang="en-CA" dirty="0"/>
              <a:t>Hotel blurb</a:t>
            </a:r>
          </a:p>
          <a:p>
            <a:pPr lvl="1"/>
            <a:r>
              <a:rPr lang="en-CA" dirty="0"/>
              <a:t>Property amenities and Room features</a:t>
            </a:r>
          </a:p>
          <a:p>
            <a:pPr lvl="1"/>
            <a:r>
              <a:rPr lang="en-CA" dirty="0"/>
              <a:t>Hotel star rating</a:t>
            </a:r>
          </a:p>
          <a:p>
            <a:r>
              <a:rPr lang="en-CA" dirty="0"/>
              <a:t>Location Section</a:t>
            </a:r>
          </a:p>
          <a:p>
            <a:pPr lvl="1"/>
            <a:r>
              <a:rPr lang="en-CA" dirty="0"/>
              <a:t>Walkability score</a:t>
            </a:r>
          </a:p>
          <a:p>
            <a:pPr lvl="1"/>
            <a:r>
              <a:rPr lang="en-CA" dirty="0"/>
              <a:t>Restaurants within distance</a:t>
            </a:r>
          </a:p>
          <a:p>
            <a:pPr lvl="1"/>
            <a:r>
              <a:rPr lang="en-CA" dirty="0"/>
              <a:t>Attractions within distance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C7F1D2C-1E03-40C0-BE32-FC394AEE9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02" y="1586052"/>
            <a:ext cx="4341845" cy="7270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41C2263-2D0C-44BA-83B4-C7FDCE93B9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4" t="4041" r="4265"/>
          <a:stretch/>
        </p:blipFill>
        <p:spPr>
          <a:xfrm>
            <a:off x="504202" y="2375809"/>
            <a:ext cx="3506505" cy="35257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253C837-B5D5-4172-B217-31D2DA9F80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40" t="81563" r="8994" b="3257"/>
          <a:stretch/>
        </p:blipFill>
        <p:spPr>
          <a:xfrm>
            <a:off x="504202" y="5989759"/>
            <a:ext cx="5290431" cy="45129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ED5E919-2464-4D1C-BE06-206320CD29C9}"/>
              </a:ext>
            </a:extLst>
          </p:cNvPr>
          <p:cNvSpPr/>
          <p:nvPr/>
        </p:nvSpPr>
        <p:spPr>
          <a:xfrm>
            <a:off x="613448" y="1673621"/>
            <a:ext cx="3924370" cy="2988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1E8A59-0696-4F2F-A5FA-676CA93D0B8D}"/>
              </a:ext>
            </a:extLst>
          </p:cNvPr>
          <p:cNvSpPr/>
          <p:nvPr/>
        </p:nvSpPr>
        <p:spPr>
          <a:xfrm>
            <a:off x="752030" y="2102348"/>
            <a:ext cx="1751888" cy="1662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B258CE-BC63-46BB-B35F-4E315C708928}"/>
              </a:ext>
            </a:extLst>
          </p:cNvPr>
          <p:cNvSpPr/>
          <p:nvPr/>
        </p:nvSpPr>
        <p:spPr>
          <a:xfrm>
            <a:off x="2575633" y="1974165"/>
            <a:ext cx="723044" cy="1367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1346A2-14F9-42E8-B282-D4AE4084AAF3}"/>
              </a:ext>
            </a:extLst>
          </p:cNvPr>
          <p:cNvSpPr/>
          <p:nvPr/>
        </p:nvSpPr>
        <p:spPr>
          <a:xfrm>
            <a:off x="504201" y="3865246"/>
            <a:ext cx="1743283" cy="10571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332739-7063-4B0A-8254-FBCD168DA1EA}"/>
              </a:ext>
            </a:extLst>
          </p:cNvPr>
          <p:cNvSpPr/>
          <p:nvPr/>
        </p:nvSpPr>
        <p:spPr>
          <a:xfrm>
            <a:off x="2247483" y="2630236"/>
            <a:ext cx="1675036" cy="11722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E514A3-1824-49AB-B7F0-1208AAC440E0}"/>
              </a:ext>
            </a:extLst>
          </p:cNvPr>
          <p:cNvSpPr/>
          <p:nvPr/>
        </p:nvSpPr>
        <p:spPr>
          <a:xfrm>
            <a:off x="2247484" y="3860852"/>
            <a:ext cx="1675036" cy="1061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CA2EAE-B02A-4B5A-A706-A84CD79CF2C2}"/>
              </a:ext>
            </a:extLst>
          </p:cNvPr>
          <p:cNvSpPr/>
          <p:nvPr/>
        </p:nvSpPr>
        <p:spPr>
          <a:xfrm>
            <a:off x="2292943" y="5649186"/>
            <a:ext cx="458804" cy="202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8E421A-4DC3-414A-ABB8-CA58A98C95FD}"/>
              </a:ext>
            </a:extLst>
          </p:cNvPr>
          <p:cNvSpPr/>
          <p:nvPr/>
        </p:nvSpPr>
        <p:spPr>
          <a:xfrm>
            <a:off x="504201" y="5989758"/>
            <a:ext cx="562600" cy="4328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41DB29-A39C-496E-B1BC-D0B81C70C011}"/>
              </a:ext>
            </a:extLst>
          </p:cNvPr>
          <p:cNvSpPr/>
          <p:nvPr/>
        </p:nvSpPr>
        <p:spPr>
          <a:xfrm>
            <a:off x="2374306" y="5989757"/>
            <a:ext cx="1308932" cy="4512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0EDB0B4-30F7-47FE-8AB5-E960BAF8B943}"/>
              </a:ext>
            </a:extLst>
          </p:cNvPr>
          <p:cNvSpPr/>
          <p:nvPr/>
        </p:nvSpPr>
        <p:spPr>
          <a:xfrm>
            <a:off x="4272896" y="6005427"/>
            <a:ext cx="1247861" cy="4512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DD49DB-1CA2-4F12-B26F-2F820F703EFC}"/>
              </a:ext>
            </a:extLst>
          </p:cNvPr>
          <p:cNvSpPr/>
          <p:nvPr/>
        </p:nvSpPr>
        <p:spPr>
          <a:xfrm>
            <a:off x="1135667" y="1972517"/>
            <a:ext cx="556400" cy="1298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ADC600-C968-4855-BD16-A4EB10D562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201" y="562289"/>
            <a:ext cx="9859751" cy="24768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44D6B5E-8100-4A89-B900-EFF8E066C7C8}"/>
              </a:ext>
            </a:extLst>
          </p:cNvPr>
          <p:cNvSpPr/>
          <p:nvPr/>
        </p:nvSpPr>
        <p:spPr>
          <a:xfrm>
            <a:off x="2292943" y="593149"/>
            <a:ext cx="1227924" cy="216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571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2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0630F61-FCDA-4A95-94FA-8E558AD18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34" y="2412425"/>
            <a:ext cx="5559466" cy="31304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9A82D1-A85E-4B3A-A920-523B8B20F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Methodology - Data Collection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A6D3AC-B97C-458A-AE56-77ACBEA954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4280588"/>
          </a:xfrm>
        </p:spPr>
        <p:txBody>
          <a:bodyPr>
            <a:normAutofit fontScale="92500"/>
          </a:bodyPr>
          <a:lstStyle/>
          <a:p>
            <a:r>
              <a:rPr lang="en-CA" dirty="0"/>
              <a:t>Hotel ID</a:t>
            </a:r>
          </a:p>
          <a:p>
            <a:r>
              <a:rPr lang="en-CA" dirty="0"/>
              <a:t>Review Information</a:t>
            </a:r>
          </a:p>
          <a:p>
            <a:pPr lvl="1"/>
            <a:r>
              <a:rPr lang="en-CA" dirty="0"/>
              <a:t>Star rating</a:t>
            </a:r>
          </a:p>
          <a:p>
            <a:pPr lvl="1"/>
            <a:r>
              <a:rPr lang="en-CA" dirty="0"/>
              <a:t>Title</a:t>
            </a:r>
          </a:p>
          <a:p>
            <a:pPr lvl="1"/>
            <a:r>
              <a:rPr lang="en-CA" dirty="0"/>
              <a:t>Text of the actual review</a:t>
            </a:r>
          </a:p>
          <a:p>
            <a:pPr lvl="1"/>
            <a:r>
              <a:rPr lang="en-CA" dirty="0"/>
              <a:t>Date of the stay</a:t>
            </a:r>
          </a:p>
          <a:p>
            <a:r>
              <a:rPr lang="en-CA" dirty="0"/>
              <a:t>Reviewer Information</a:t>
            </a:r>
          </a:p>
          <a:p>
            <a:pPr lvl="1"/>
            <a:r>
              <a:rPr lang="en-CA" dirty="0"/>
              <a:t>Date review written</a:t>
            </a:r>
          </a:p>
          <a:p>
            <a:pPr lvl="1"/>
            <a:r>
              <a:rPr lang="en-CA" dirty="0"/>
              <a:t>Reviewer home location</a:t>
            </a:r>
          </a:p>
          <a:p>
            <a:r>
              <a:rPr lang="en-CA" dirty="0"/>
              <a:t>Maximum of 4000 reviews per hotel</a:t>
            </a:r>
          </a:p>
          <a:p>
            <a:pPr lvl="1"/>
            <a:r>
              <a:rPr lang="en-CA" dirty="0"/>
              <a:t>Necessary, as many large hotels have 30,000+ reviews, and reviews are displayed in increments of 5.</a:t>
            </a:r>
          </a:p>
          <a:p>
            <a:pPr lvl="1"/>
            <a:r>
              <a:rPr lang="en-CA" dirty="0"/>
              <a:t>For most highly reviewed hotels, this puts us into reviews from 2017.</a:t>
            </a:r>
          </a:p>
          <a:p>
            <a:pPr lvl="1"/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04B73F-12D0-4BD0-9503-D0333FD3B672}"/>
              </a:ext>
            </a:extLst>
          </p:cNvPr>
          <p:cNvSpPr/>
          <p:nvPr/>
        </p:nvSpPr>
        <p:spPr>
          <a:xfrm>
            <a:off x="741634" y="3352088"/>
            <a:ext cx="4932773" cy="4585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64FB64-936F-456C-93E5-140D6D1625B6}"/>
              </a:ext>
            </a:extLst>
          </p:cNvPr>
          <p:cNvSpPr/>
          <p:nvPr/>
        </p:nvSpPr>
        <p:spPr>
          <a:xfrm>
            <a:off x="740209" y="3025209"/>
            <a:ext cx="678393" cy="1399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983A16-4440-4BAF-A68E-1AA8169F6184}"/>
              </a:ext>
            </a:extLst>
          </p:cNvPr>
          <p:cNvSpPr/>
          <p:nvPr/>
        </p:nvSpPr>
        <p:spPr>
          <a:xfrm>
            <a:off x="740209" y="3165130"/>
            <a:ext cx="1242415" cy="1869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37A98D-9221-4D1C-B1D8-9C54CA24525E}"/>
              </a:ext>
            </a:extLst>
          </p:cNvPr>
          <p:cNvSpPr/>
          <p:nvPr/>
        </p:nvSpPr>
        <p:spPr>
          <a:xfrm>
            <a:off x="1304231" y="4116677"/>
            <a:ext cx="678393" cy="1399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0B158A-A7B7-4239-AC5E-7D93A23B0B83}"/>
              </a:ext>
            </a:extLst>
          </p:cNvPr>
          <p:cNvSpPr/>
          <p:nvPr/>
        </p:nvSpPr>
        <p:spPr>
          <a:xfrm>
            <a:off x="1965532" y="2519601"/>
            <a:ext cx="512748" cy="1869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8E9716-C6E4-4A9E-BD59-56BA73E91BA0}"/>
              </a:ext>
            </a:extLst>
          </p:cNvPr>
          <p:cNvSpPr/>
          <p:nvPr/>
        </p:nvSpPr>
        <p:spPr>
          <a:xfrm>
            <a:off x="1178463" y="2711936"/>
            <a:ext cx="932347" cy="134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558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82FDE-E86B-4DE9-A45F-57005C863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Feature Extraction - Categorization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B31B4-D7E3-4805-BE6E-4E3E0D12A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2048" y="2384276"/>
            <a:ext cx="9903151" cy="3650763"/>
          </a:xfrm>
        </p:spPr>
        <p:txBody>
          <a:bodyPr/>
          <a:lstStyle/>
          <a:p>
            <a:r>
              <a:rPr lang="en-CA" sz="2000" b="1" dirty="0"/>
              <a:t>Full Dataset</a:t>
            </a:r>
            <a:r>
              <a:rPr lang="en-CA" sz="2000" dirty="0"/>
              <a:t> </a:t>
            </a:r>
          </a:p>
          <a:p>
            <a:pPr lvl="1"/>
            <a:r>
              <a:rPr lang="en-CA" sz="1800" dirty="0"/>
              <a:t>Includes all reviews, irrespective of location, star rating, and date</a:t>
            </a:r>
          </a:p>
          <a:p>
            <a:r>
              <a:rPr lang="en-CA" sz="2000" b="1" dirty="0"/>
              <a:t>Quality of Stay</a:t>
            </a:r>
          </a:p>
          <a:p>
            <a:pPr lvl="1"/>
            <a:r>
              <a:rPr lang="en-CA" sz="1800" b="1" dirty="0"/>
              <a:t>Good</a:t>
            </a:r>
            <a:r>
              <a:rPr lang="en-CA" sz="1800" dirty="0"/>
              <a:t> – Review rating of 4 stars or greater</a:t>
            </a:r>
            <a:endParaRPr lang="en-CA" sz="1800" b="1" dirty="0"/>
          </a:p>
          <a:p>
            <a:pPr lvl="1"/>
            <a:r>
              <a:rPr lang="en-CA" sz="1800" b="1" dirty="0"/>
              <a:t>Bad</a:t>
            </a:r>
            <a:r>
              <a:rPr lang="en-CA" sz="1800" dirty="0"/>
              <a:t> – Review rating of 2 stars or less</a:t>
            </a:r>
          </a:p>
          <a:p>
            <a:r>
              <a:rPr lang="en-CA" sz="2000" b="1" dirty="0"/>
              <a:t>Pandemic</a:t>
            </a:r>
          </a:p>
          <a:p>
            <a:pPr lvl="1"/>
            <a:r>
              <a:rPr lang="en-CA" sz="1800" b="1" dirty="0"/>
              <a:t>Pre-Pandemic</a:t>
            </a:r>
            <a:r>
              <a:rPr lang="en-CA" sz="1800" dirty="0"/>
              <a:t> – Before February 1st 2020</a:t>
            </a:r>
          </a:p>
          <a:p>
            <a:pPr lvl="1"/>
            <a:r>
              <a:rPr lang="en-CA" sz="1800" b="1" dirty="0"/>
              <a:t>Pandemic</a:t>
            </a:r>
            <a:r>
              <a:rPr lang="en-CA" sz="1800" dirty="0"/>
              <a:t> – After and including February 1</a:t>
            </a:r>
            <a:r>
              <a:rPr lang="en-CA" sz="1800" baseline="30000" dirty="0"/>
              <a:t>st</a:t>
            </a:r>
            <a:r>
              <a:rPr lang="en-CA" sz="1800" dirty="0"/>
              <a:t> 2020</a:t>
            </a:r>
          </a:p>
          <a:p>
            <a:pPr lvl="3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69513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87337-9A5A-4C50-91AF-DD245AAD6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 &amp; Analysis– Hotels by State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1E8B8E-8E43-49C2-9616-C22F3762AD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1475" y="2103438"/>
            <a:ext cx="6729049" cy="39322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86535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87337-9A5A-4C50-91AF-DD245AAD6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Results &amp; Analysis – Average Review by State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908B92-31FD-41A5-A7A0-73701DEF5B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1475" y="2103438"/>
            <a:ext cx="6729049" cy="39322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226182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3CA0A-7A7E-4CA7-99B9-E0F3F0D42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Total Unique Hotels by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52FB4-96C0-44EE-AD34-6CBB04222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5015" y="2096398"/>
            <a:ext cx="9201969" cy="425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67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3F0FD-75B3-43C5-865C-0A77B35A4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Total Unique Reviews by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BA9D98-2D41-4B1C-AD08-65D8D9C61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0848" y="2138968"/>
            <a:ext cx="9530304" cy="430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84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2E166-4313-4B7B-8927-EE4FEFE19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Introduction</a:t>
            </a:r>
          </a:p>
        </p:txBody>
      </p:sp>
      <p:pic>
        <p:nvPicPr>
          <p:cNvPr id="1026" name="Picture 2" descr="20 of America&amp;#39;s most beautiful hotels | CNN Travel">
            <a:extLst>
              <a:ext uri="{FF2B5EF4-FFF2-40B4-BE49-F238E27FC236}">
                <a16:creationId xmlns:a16="http://schemas.microsoft.com/office/drawing/2014/main" id="{E1B1FCAD-DF5C-43DB-A4C6-6E46B568BAE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76" y="2105256"/>
            <a:ext cx="5571800" cy="32140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72031E-6394-48B5-8AB1-3AEF88E17C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The hotel industry, worth over 240 billion dollars globally*, was highly impacted by the Covid-19 pandemic.</a:t>
            </a:r>
          </a:p>
          <a:p>
            <a:endParaRPr lang="en-CA" sz="2400" dirty="0"/>
          </a:p>
          <a:p>
            <a:r>
              <a:rPr lang="en-CA" sz="2400" dirty="0"/>
              <a:t> Due to both health concerns and travel restrictions, occupancy declined more than 11%, and 4.4% of hotels permanently closed in 2020**.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6938C3B-02EC-42B5-94CF-52956BB15654}"/>
              </a:ext>
            </a:extLst>
          </p:cNvPr>
          <p:cNvSpPr txBox="1">
            <a:spLocks/>
          </p:cNvSpPr>
          <p:nvPr/>
        </p:nvSpPr>
        <p:spPr>
          <a:xfrm>
            <a:off x="575476" y="5941086"/>
            <a:ext cx="11260448" cy="5024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1100" dirty="0">
                <a:solidFill>
                  <a:schemeClr val="tx2">
                    <a:lumMod val="50000"/>
                  </a:schemeClr>
                </a:solidFill>
              </a:rPr>
              <a:t>*Strategic Report - Industry Overview 2020. IHG Hotels and Resorts - Annual reports. (2020).</a:t>
            </a:r>
            <a:endParaRPr lang="en-CA" sz="1000" dirty="0">
              <a:solidFill>
                <a:schemeClr val="tx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CA" sz="1100" dirty="0">
                <a:solidFill>
                  <a:schemeClr val="tx2">
                    <a:lumMod val="50000"/>
                  </a:schemeClr>
                </a:solidFill>
              </a:rPr>
              <a:t>**Q3 2021 US Hotel Figures. CBREUS Insights and Research. (2021).</a:t>
            </a:r>
            <a:endParaRPr lang="en-CA" sz="10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48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9E1A2-65D7-4B08-B2BD-89242F2E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Mean Review by State with STD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31C054C-B8FD-4C41-982A-BC499CCD7A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9431" y="2016900"/>
            <a:ext cx="9413137" cy="4449223"/>
          </a:xfrm>
        </p:spPr>
      </p:pic>
    </p:spTree>
    <p:extLst>
      <p:ext uri="{BB962C8B-B14F-4D97-AF65-F5344CB8AC3E}">
        <p14:creationId xmlns:p14="http://schemas.microsoft.com/office/powerpoint/2010/main" val="2005647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D5C23-7A5C-4C69-9402-6FE7974E4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Change in Reviews by State – Pre and during Pandemic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7DD45C-07F3-43C1-AB14-CBA4645DC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374" y="2285440"/>
            <a:ext cx="11421251" cy="360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9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BAB51-A141-4C65-9C30-A0231555F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Introduction - 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B7A56-9D1E-45B2-9074-07E90389F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19"/>
            <a:ext cx="10058400" cy="4246405"/>
          </a:xfrm>
        </p:spPr>
        <p:txBody>
          <a:bodyPr>
            <a:normAutofit/>
          </a:bodyPr>
          <a:lstStyle/>
          <a:p>
            <a:r>
              <a:rPr lang="en-CA" sz="2000" dirty="0"/>
              <a:t> Given the hotel industry’s intense competition for limited customers, knowing what factors have the highest impact on a visitor’s experience is critical to maintaining high review scores, satisfaction and occupancy.</a:t>
            </a:r>
          </a:p>
          <a:p>
            <a:pPr marL="0" indent="0">
              <a:buNone/>
            </a:pPr>
            <a:endParaRPr lang="en-CA" sz="2000" dirty="0"/>
          </a:p>
          <a:p>
            <a:r>
              <a:rPr lang="en-CA" sz="2000" dirty="0"/>
              <a:t>Discerning critical factors may be particularly important now, as customer expectations and requirements may have shifted during the pandemic. For example, sanitation practices may now weigh customer opinions more heavily.</a:t>
            </a:r>
          </a:p>
          <a:p>
            <a:pPr marL="0" indent="0">
              <a:buNone/>
            </a:pPr>
            <a:endParaRPr lang="en-CA" sz="2000" dirty="0"/>
          </a:p>
          <a:p>
            <a:r>
              <a:rPr lang="en-CA" sz="2000" dirty="0"/>
              <a:t>Factors will be compared from reviews written both before and during the pandemic, to discern if priorities have changed.</a:t>
            </a:r>
          </a:p>
        </p:txBody>
      </p:sp>
    </p:spTree>
    <p:extLst>
      <p:ext uri="{BB962C8B-B14F-4D97-AF65-F5344CB8AC3E}">
        <p14:creationId xmlns:p14="http://schemas.microsoft.com/office/powerpoint/2010/main" val="1530549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E4C70-C254-4B5C-AD1F-6096781B5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50D14-CEDB-49D6-A117-076FE2A10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480650"/>
            <a:ext cx="10058400" cy="3962879"/>
          </a:xfrm>
        </p:spPr>
        <p:txBody>
          <a:bodyPr>
            <a:normAutofit/>
          </a:bodyPr>
          <a:lstStyle/>
          <a:p>
            <a:r>
              <a:rPr lang="en-CA" dirty="0"/>
              <a:t>Bird, S., Klein, E., &amp; </a:t>
            </a:r>
            <a:r>
              <a:rPr lang="en-CA" dirty="0" err="1"/>
              <a:t>Loper</a:t>
            </a:r>
            <a:r>
              <a:rPr lang="en-CA" dirty="0"/>
              <a:t>, E. (2009). Natural Language Processing with Python: Analyzing Text with the Natural Language Toolkit. O'Reilly Media, Inc.</a:t>
            </a:r>
          </a:p>
          <a:p>
            <a:pPr lvl="1"/>
            <a:r>
              <a:rPr lang="en-CA" dirty="0"/>
              <a:t>NLTK book and package, used as primary textual data cleaning package, and reference for NLP materials</a:t>
            </a:r>
          </a:p>
          <a:p>
            <a:pPr lvl="1"/>
            <a:endParaRPr lang="en-CA" dirty="0"/>
          </a:p>
          <a:p>
            <a:pPr marL="274320" lvl="1" indent="0">
              <a:buNone/>
            </a:pPr>
            <a:endParaRPr lang="en-CA" dirty="0"/>
          </a:p>
          <a:p>
            <a:r>
              <a:rPr lang="en-CA" dirty="0"/>
              <a:t>Clark, K., Luong, M. T., Le, Q. V., &amp; Manning, C. D. (2020). Electra: Pre-training text encoders as discriminators rather than generators. </a:t>
            </a:r>
            <a:r>
              <a:rPr lang="en-CA" dirty="0" err="1"/>
              <a:t>arXiv</a:t>
            </a:r>
            <a:r>
              <a:rPr lang="en-CA" dirty="0"/>
              <a:t> preprint arXiv:2003.10555.</a:t>
            </a:r>
          </a:p>
          <a:p>
            <a:pPr lvl="1"/>
            <a:r>
              <a:rPr lang="en-CA" dirty="0"/>
              <a:t>Source paper for ELECTRA, the transformer package that will be used for the bulk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1835244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4B2EC-88DD-4077-9917-C9416D4F9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Methodology – Data Collection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6C0530-1E74-42BA-AEE9-BE3333091E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0320" y="2368204"/>
            <a:ext cx="4754880" cy="4054372"/>
          </a:xfrm>
        </p:spPr>
        <p:txBody>
          <a:bodyPr>
            <a:normAutofit/>
          </a:bodyPr>
          <a:lstStyle/>
          <a:p>
            <a:r>
              <a:rPr lang="en-CA" sz="2400" dirty="0"/>
              <a:t>Data scraped from TripAdvisor</a:t>
            </a:r>
          </a:p>
          <a:p>
            <a:pPr lvl="2"/>
            <a:r>
              <a:rPr lang="en-CA" sz="1800" dirty="0"/>
              <a:t>All hotels from the most populous city in each state</a:t>
            </a:r>
          </a:p>
          <a:p>
            <a:pPr lvl="1"/>
            <a:r>
              <a:rPr lang="en-CA" sz="2000" dirty="0"/>
              <a:t>Hotel ID</a:t>
            </a:r>
          </a:p>
          <a:p>
            <a:pPr lvl="2"/>
            <a:r>
              <a:rPr lang="en-CA" sz="1800" dirty="0"/>
              <a:t>Used to join hotel and </a:t>
            </a:r>
            <a:r>
              <a:rPr lang="en-CA" sz="1800"/>
              <a:t>review data</a:t>
            </a:r>
            <a:endParaRPr lang="en-CA" sz="1800" dirty="0"/>
          </a:p>
          <a:p>
            <a:pPr lvl="1"/>
            <a:r>
              <a:rPr lang="en-CA" sz="2000" dirty="0"/>
              <a:t>Hotel Basic Information Section</a:t>
            </a:r>
          </a:p>
          <a:p>
            <a:pPr lvl="1"/>
            <a:r>
              <a:rPr lang="en-CA" sz="2000" dirty="0"/>
              <a:t>Location Information</a:t>
            </a:r>
          </a:p>
          <a:p>
            <a:pPr lvl="1"/>
            <a:r>
              <a:rPr lang="en-CA" sz="2000" dirty="0"/>
              <a:t>Review Information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C7F1D2C-1E03-40C0-BE32-FC394AEE9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02" y="1685635"/>
            <a:ext cx="4341845" cy="7270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253C837-B5D5-4172-B217-31D2DA9F80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40" t="81563" r="8994" b="3257"/>
          <a:stretch/>
        </p:blipFill>
        <p:spPr>
          <a:xfrm>
            <a:off x="504201" y="2542505"/>
            <a:ext cx="5290431" cy="45129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F311C9A-18BA-46F7-ACFE-0C75B1CE2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055" y="3134421"/>
            <a:ext cx="5559466" cy="313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02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058E4-7F6A-4EC4-8BBD-EF5EDCCDD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Methodology – Data Preprocessing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73FB3-87CC-4FB7-A878-CD8F0B46D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sz="2000" b="1" dirty="0">
                <a:solidFill>
                  <a:schemeClr val="tx1"/>
                </a:solidFill>
              </a:rPr>
              <a:t>Hotel Database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D37B6E-5372-48AA-9297-8A9F53CA12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576536"/>
          </a:xfrm>
        </p:spPr>
        <p:txBody>
          <a:bodyPr>
            <a:normAutofit lnSpcReduction="10000"/>
          </a:bodyPr>
          <a:lstStyle/>
          <a:p>
            <a:r>
              <a:rPr lang="en-CA" sz="2000" dirty="0"/>
              <a:t>Parse state from the hotel address</a:t>
            </a:r>
          </a:p>
          <a:p>
            <a:pPr lvl="1"/>
            <a:r>
              <a:rPr lang="en-CA" sz="1800" dirty="0"/>
              <a:t>Some hotels served major cities, but were not technically within the city boundaries </a:t>
            </a:r>
          </a:p>
          <a:p>
            <a:pPr lvl="2"/>
            <a:r>
              <a:rPr lang="en-CA" sz="1600" dirty="0" err="1"/>
              <a:t>eg</a:t>
            </a:r>
            <a:r>
              <a:rPr lang="en-CA" sz="1600" dirty="0"/>
              <a:t>, Paradise, NV and Las Vegas, NV</a:t>
            </a:r>
          </a:p>
          <a:p>
            <a:r>
              <a:rPr lang="en-CA" sz="2000" dirty="0"/>
              <a:t>Calculate attraction density</a:t>
            </a:r>
          </a:p>
          <a:p>
            <a:pPr lvl="1"/>
            <a:r>
              <a:rPr lang="en-CA" sz="1800" dirty="0"/>
              <a:t>The radius distance on </a:t>
            </a:r>
            <a:r>
              <a:rPr lang="en-CA" sz="1800" dirty="0" err="1"/>
              <a:t>Tripadvisor</a:t>
            </a:r>
            <a:r>
              <a:rPr lang="en-CA" sz="1800" dirty="0"/>
              <a:t> varies based on the number of attractions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856149-5C0E-4403-AC49-18B00839C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CA" sz="2000" b="1" dirty="0">
                <a:solidFill>
                  <a:schemeClr val="tx1"/>
                </a:solidFill>
              </a:rPr>
              <a:t>Reviews Database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21D5DA-E7D2-4765-A94D-790E75C962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73368" y="2756580"/>
            <a:ext cx="4754880" cy="3661311"/>
          </a:xfrm>
        </p:spPr>
        <p:txBody>
          <a:bodyPr>
            <a:normAutofit lnSpcReduction="10000"/>
          </a:bodyPr>
          <a:lstStyle/>
          <a:p>
            <a:r>
              <a:rPr lang="en-CA" sz="2000" dirty="0"/>
              <a:t>Text Processing</a:t>
            </a:r>
          </a:p>
          <a:p>
            <a:pPr lvl="1"/>
            <a:r>
              <a:rPr lang="en-CA" sz="1800" dirty="0"/>
              <a:t>Title and review body combined</a:t>
            </a:r>
          </a:p>
          <a:p>
            <a:pPr lvl="1"/>
            <a:r>
              <a:rPr lang="en-CA" sz="1800" dirty="0"/>
              <a:t>Tokenizing</a:t>
            </a:r>
          </a:p>
          <a:p>
            <a:pPr lvl="1"/>
            <a:r>
              <a:rPr lang="en-CA" sz="1800" dirty="0"/>
              <a:t>Removing stop words</a:t>
            </a:r>
          </a:p>
          <a:p>
            <a:pPr lvl="1"/>
            <a:r>
              <a:rPr lang="en-CA" sz="1800" dirty="0"/>
              <a:t>Lemmatizing</a:t>
            </a:r>
          </a:p>
          <a:p>
            <a:pPr lvl="1"/>
            <a:r>
              <a:rPr lang="en-CA" sz="1800" dirty="0"/>
              <a:t>Removing punctuation, isolated numbers, </a:t>
            </a:r>
            <a:r>
              <a:rPr lang="en-CA" sz="1800" dirty="0" err="1"/>
              <a:t>etc</a:t>
            </a:r>
            <a:endParaRPr lang="en-CA" sz="1800" dirty="0"/>
          </a:p>
          <a:p>
            <a:r>
              <a:rPr lang="en-CA" sz="2000" dirty="0"/>
              <a:t>Date Processing</a:t>
            </a:r>
          </a:p>
          <a:p>
            <a:pPr lvl="1"/>
            <a:r>
              <a:rPr lang="en-CA" sz="1800" dirty="0"/>
              <a:t>Dates parsed into datetime</a:t>
            </a:r>
          </a:p>
          <a:p>
            <a:pPr lvl="1"/>
            <a:r>
              <a:rPr lang="en-CA" sz="1800" dirty="0"/>
              <a:t>Binary columns: </a:t>
            </a:r>
          </a:p>
          <a:p>
            <a:pPr lvl="2"/>
            <a:r>
              <a:rPr lang="en-CA" sz="1600" dirty="0"/>
              <a:t>Review Written Pre/During Pandemic</a:t>
            </a:r>
          </a:p>
          <a:p>
            <a:pPr lvl="2"/>
            <a:r>
              <a:rPr lang="en-CA" sz="1600" dirty="0"/>
              <a:t>Visit Pre/During Pandemic</a:t>
            </a:r>
          </a:p>
        </p:txBody>
      </p:sp>
    </p:spTree>
    <p:extLst>
      <p:ext uri="{BB962C8B-B14F-4D97-AF65-F5344CB8AC3E}">
        <p14:creationId xmlns:p14="http://schemas.microsoft.com/office/powerpoint/2010/main" val="2559146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37D8E-CFEF-4F59-B019-2FC211052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Methodology – Feature Extraction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3179F-2588-480A-9120-EA6035E22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37442"/>
            <a:ext cx="10058400" cy="4488994"/>
          </a:xfrm>
        </p:spPr>
        <p:txBody>
          <a:bodyPr>
            <a:normAutofit lnSpcReduction="10000"/>
          </a:bodyPr>
          <a:lstStyle/>
          <a:p>
            <a:r>
              <a:rPr lang="en-CA" sz="2400" dirty="0" err="1"/>
              <a:t>TfidfVectorizer</a:t>
            </a:r>
            <a:endParaRPr lang="en-CA" sz="2400" dirty="0"/>
          </a:p>
          <a:p>
            <a:pPr lvl="2"/>
            <a:r>
              <a:rPr lang="en-CA" sz="1800" dirty="0" err="1"/>
              <a:t>Tf-idf</a:t>
            </a:r>
            <a:r>
              <a:rPr lang="en-CA" sz="1800" dirty="0"/>
              <a:t> : Term-frequency * Inverse Document Frequency</a:t>
            </a:r>
          </a:p>
          <a:p>
            <a:pPr lvl="3"/>
            <a:r>
              <a:rPr lang="en-CA" sz="1800" dirty="0"/>
              <a:t> Scales down the impact of frequent tokens</a:t>
            </a:r>
          </a:p>
          <a:p>
            <a:pPr marL="822960" lvl="3" indent="0">
              <a:buNone/>
            </a:pPr>
            <a:endParaRPr lang="en-CA" sz="2400" dirty="0"/>
          </a:p>
          <a:p>
            <a:pPr lvl="1"/>
            <a:r>
              <a:rPr lang="en-CA" sz="2000" dirty="0" err="1"/>
              <a:t>CountVectorizer</a:t>
            </a:r>
            <a:endParaRPr lang="en-CA" sz="2000" dirty="0"/>
          </a:p>
          <a:p>
            <a:pPr lvl="2"/>
            <a:r>
              <a:rPr lang="en-CA" sz="1800" dirty="0"/>
              <a:t>Converts the cleaned tokens into a sparse matrix of token counts</a:t>
            </a:r>
          </a:p>
          <a:p>
            <a:pPr lvl="2"/>
            <a:r>
              <a:rPr lang="en-CA" sz="1800" dirty="0"/>
              <a:t>Extract unigrams and bigrams</a:t>
            </a:r>
          </a:p>
          <a:p>
            <a:pPr lvl="3"/>
            <a:r>
              <a:rPr lang="en-CA" sz="1800" dirty="0"/>
              <a:t>Individual words, and the individual word +1, captures relationships.</a:t>
            </a:r>
          </a:p>
          <a:p>
            <a:pPr lvl="2"/>
            <a:r>
              <a:rPr lang="en-CA" sz="1800" dirty="0"/>
              <a:t>Maximum 10000 features</a:t>
            </a:r>
          </a:p>
          <a:p>
            <a:pPr lvl="3"/>
            <a:r>
              <a:rPr lang="en-CA" sz="1800" dirty="0"/>
              <a:t>Ensures that uncommon words (typos, proper names) are not represented</a:t>
            </a:r>
          </a:p>
          <a:p>
            <a:pPr lvl="3"/>
            <a:endParaRPr lang="en-CA" sz="1800" dirty="0"/>
          </a:p>
          <a:p>
            <a:pPr lvl="1"/>
            <a:r>
              <a:rPr lang="en-CA" sz="2000" dirty="0" err="1"/>
              <a:t>TfidfTransformer</a:t>
            </a:r>
            <a:endParaRPr lang="en-CA" sz="2000" dirty="0"/>
          </a:p>
          <a:p>
            <a:pPr lvl="2"/>
            <a:r>
              <a:rPr lang="en-CA" sz="1800" dirty="0"/>
              <a:t>Converts the sparse matrix from </a:t>
            </a:r>
            <a:r>
              <a:rPr lang="en-CA" sz="1800" dirty="0" err="1"/>
              <a:t>CountVectoriser</a:t>
            </a:r>
            <a:r>
              <a:rPr lang="en-CA" sz="1800" dirty="0"/>
              <a:t> into </a:t>
            </a:r>
            <a:r>
              <a:rPr lang="en-CA" sz="1800" dirty="0" err="1"/>
              <a:t>tf-idf</a:t>
            </a: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1563168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0A9ED-E9AA-471D-8536-01FC172D5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Methodology – Transformer Models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8041CC-326C-466D-A81F-E337E39A45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68890" y="1921656"/>
            <a:ext cx="3379699" cy="41119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F708EF-52BB-4337-BC45-9A270F6DE2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A" sz="2400" dirty="0"/>
              <a:t>What is a Transformer model?</a:t>
            </a:r>
          </a:p>
          <a:p>
            <a:pPr lvl="1"/>
            <a:r>
              <a:rPr lang="en-CA" sz="2000" dirty="0"/>
              <a:t>State-of-the-art NLP model </a:t>
            </a:r>
          </a:p>
          <a:p>
            <a:pPr lvl="1"/>
            <a:r>
              <a:rPr lang="en-CA" sz="2000" dirty="0"/>
              <a:t>Processes text with context</a:t>
            </a:r>
          </a:p>
          <a:p>
            <a:pPr lvl="2"/>
            <a:r>
              <a:rPr lang="en-CA" sz="1800" dirty="0"/>
              <a:t>Uses attention to weight the importance of each word in the sentence</a:t>
            </a:r>
          </a:p>
          <a:p>
            <a:pPr lvl="1"/>
            <a:r>
              <a:rPr lang="en-CA" sz="2000" dirty="0"/>
              <a:t>Trained on huge corpuses of real text</a:t>
            </a:r>
          </a:p>
          <a:p>
            <a:pPr lvl="2"/>
            <a:r>
              <a:rPr lang="en-CA" sz="1800" dirty="0"/>
              <a:t>All of Wikipedia</a:t>
            </a:r>
          </a:p>
          <a:p>
            <a:pPr lvl="1"/>
            <a:r>
              <a:rPr lang="en-CA" sz="1800" dirty="0"/>
              <a:t>Needs to be fit to your data before running</a:t>
            </a:r>
          </a:p>
          <a:p>
            <a:pPr lvl="2"/>
            <a:r>
              <a:rPr lang="en-CA" sz="1600" dirty="0"/>
              <a:t>Will use a 60/20/20 train/test/validation split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778457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736059"/>
      </a:dk2>
      <a:lt2>
        <a:srgbClr val="E7E0C7"/>
      </a:lt2>
      <a:accent1>
        <a:srgbClr val="92B0C8"/>
      </a:accent1>
      <a:accent2>
        <a:srgbClr val="E37C3D"/>
      </a:accent2>
      <a:accent3>
        <a:srgbClr val="A5AB81"/>
      </a:accent3>
      <a:accent4>
        <a:srgbClr val="E9B635"/>
      </a:accent4>
      <a:accent5>
        <a:srgbClr val="7BA79D"/>
      </a:accent5>
      <a:accent6>
        <a:srgbClr val="968C8C"/>
      </a:accent6>
      <a:hlink>
        <a:srgbClr val="F7A115"/>
      </a:hlink>
      <a:folHlink>
        <a:srgbClr val="969696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3F20CFC1-E34F-405B-AA49-5BE0E194F1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Savon</Template>
  <TotalTime>1185</TotalTime>
  <Words>1618</Words>
  <Application>Microsoft Office PowerPoint</Application>
  <PresentationFormat>Widescreen</PresentationFormat>
  <Paragraphs>431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Calibri</vt:lpstr>
      <vt:lpstr>Garamond</vt:lpstr>
      <vt:lpstr>Savon</vt:lpstr>
      <vt:lpstr>Hotel Review Parsing:  Pre and Post Pandemic</vt:lpstr>
      <vt:lpstr>Index</vt:lpstr>
      <vt:lpstr>Introduction</vt:lpstr>
      <vt:lpstr>Introduction - Problem Statement</vt:lpstr>
      <vt:lpstr>Literature Review</vt:lpstr>
      <vt:lpstr>Methodology – Data Collection</vt:lpstr>
      <vt:lpstr>Methodology – Data Preprocessing</vt:lpstr>
      <vt:lpstr>Methodology – Feature Extraction </vt:lpstr>
      <vt:lpstr>Methodology – Transformer Models</vt:lpstr>
      <vt:lpstr>Methodology – Transformer Models</vt:lpstr>
      <vt:lpstr>Methodology – Transformer Models</vt:lpstr>
      <vt:lpstr>Results &amp; Analysis – Dataset Statistics</vt:lpstr>
      <vt:lpstr>Results &amp; Analysis – Reviews by State</vt:lpstr>
      <vt:lpstr>Results &amp; Analysis – Change in Reviews</vt:lpstr>
      <vt:lpstr>Results &amp; Analysis – Feature Extraction</vt:lpstr>
      <vt:lpstr>Results &amp; Analysis – Feature Extraction</vt:lpstr>
      <vt:lpstr>Results &amp; Analysis – Feature Extraction</vt:lpstr>
      <vt:lpstr>Continuing Work</vt:lpstr>
      <vt:lpstr>References</vt:lpstr>
      <vt:lpstr>Thank you for Listening</vt:lpstr>
      <vt:lpstr>Supplemental Slides</vt:lpstr>
      <vt:lpstr>Dataset - Cities</vt:lpstr>
      <vt:lpstr>Methodology – Data Collection</vt:lpstr>
      <vt:lpstr>Methodology - Data Collection</vt:lpstr>
      <vt:lpstr>Feature Extraction - Categorization</vt:lpstr>
      <vt:lpstr>Results &amp; Analysis– Hotels by State</vt:lpstr>
      <vt:lpstr>Results &amp; Analysis – Average Review by State</vt:lpstr>
      <vt:lpstr>Total Unique Hotels by State</vt:lpstr>
      <vt:lpstr>Total Unique Reviews by State</vt:lpstr>
      <vt:lpstr>Mean Review by State with STD</vt:lpstr>
      <vt:lpstr>Change in Reviews by State – Pre and during Pandemic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Mariko McDougall</dc:creator>
  <cp:lastModifiedBy>Mariko McDougall</cp:lastModifiedBy>
  <cp:revision>36</cp:revision>
  <dcterms:created xsi:type="dcterms:W3CDTF">2022-02-17T15:40:09Z</dcterms:created>
  <dcterms:modified xsi:type="dcterms:W3CDTF">2022-04-04T19:11:54Z</dcterms:modified>
</cp:coreProperties>
</file>